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C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3"/>
  </p:normalViewPr>
  <p:slideViewPr>
    <p:cSldViewPr snapToGrid="0" snapToObjects="1" showGuides="1">
      <p:cViewPr varScale="1">
        <p:scale>
          <a:sx n="119" d="100"/>
          <a:sy n="119" d="100"/>
        </p:scale>
        <p:origin x="42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C5911-1885-164E-8F40-A7DB0464C22B}" type="datetimeFigureOut">
              <a:rPr lang="en-US" smtClean="0"/>
              <a:pPr/>
              <a:t>1/17/16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260BA-ADEF-5943-A6D3-30F7130494BE}" type="slidenum">
              <a:rPr lang="en-US" smtClean="0"/>
              <a:pPr/>
              <a:t>‹#›</a:t>
            </a:fld>
            <a:endParaRPr lang="en-US"/>
          </a:p>
        </p:txBody>
      </p:sp>
    </p:spTree>
    <p:extLst>
      <p:ext uri="{BB962C8B-B14F-4D97-AF65-F5344CB8AC3E}">
        <p14:creationId xmlns:p14="http://schemas.microsoft.com/office/powerpoint/2010/main" val="11422046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l"/>
            <a:endParaRPr lang="en-US" sz="2400" dirty="0">
              <a:solidFill>
                <a:srgbClr val="BB1908"/>
              </a:solidFill>
              <a:latin typeface=""/>
            </a:endParaRPr>
          </a:p>
        </p:txBody>
      </p:sp>
    </p:spTree>
    <p:extLst>
      <p:ext uri="{BB962C8B-B14F-4D97-AF65-F5344CB8AC3E}">
        <p14:creationId xmlns:p14="http://schemas.microsoft.com/office/powerpoint/2010/main" val="1100661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3D9DDA5F-1E4C-E447-992A-20CB99F8DF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116A9-BBF9-6140-90D5-247354A4E118}" type="datetimeFigureOut">
              <a:rPr lang="en-US" smtClean="0"/>
              <a:pPr/>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DDA5F-1E4C-E447-992A-20CB99F8DFC5}"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63116A9-BBF9-6140-90D5-247354A4E118}" type="datetimeFigureOut">
              <a:rPr lang="en-US" smtClean="0"/>
              <a:pPr/>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63116A9-BBF9-6140-90D5-247354A4E118}" type="datetimeFigureOut">
              <a:rPr lang="en-US" smtClean="0"/>
              <a:pPr/>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DDA5F-1E4C-E447-992A-20CB99F8DFC5}"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DDA5F-1E4C-E447-992A-20CB99F8DFC5}"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116A9-BBF9-6140-90D5-247354A4E118}" type="datetimeFigureOut">
              <a:rPr lang="en-US" smtClean="0"/>
              <a:pPr/>
              <a:t>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63116A9-BBF9-6140-90D5-247354A4E118}" type="datetimeFigureOut">
              <a:rPr lang="en-US" smtClean="0"/>
              <a:pPr/>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63116A9-BBF9-6140-90D5-247354A4E118}" type="datetimeFigureOut">
              <a:rPr lang="en-US" smtClean="0"/>
              <a:pPr/>
              <a:t>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DDA5F-1E4C-E447-992A-20CB99F8DFC5}"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63116A9-BBF9-6140-90D5-247354A4E118}" type="datetimeFigureOut">
              <a:rPr lang="en-US" smtClean="0"/>
              <a:pPr/>
              <a:t>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63116A9-BBF9-6140-90D5-247354A4E118}" type="datetimeFigureOut">
              <a:rPr lang="en-US" smtClean="0"/>
              <a:pPr/>
              <a:t>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63116A9-BBF9-6140-90D5-247354A4E118}" type="datetimeFigureOut">
              <a:rPr lang="en-US" smtClean="0"/>
              <a:pPr/>
              <a:t>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DDA5F-1E4C-E447-992A-20CB99F8DF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63116A9-BBF9-6140-90D5-247354A4E118}" type="datetimeFigureOut">
              <a:rPr lang="en-US" smtClean="0"/>
              <a:pPr/>
              <a:t>1/17/16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D9DDA5F-1E4C-E447-992A-20CB99F8DFC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tiff"/><Relationship Id="rId4" Type="http://schemas.openxmlformats.org/officeDocument/2006/relationships/hyperlink" Target="http://www.todos-math.org/" TargetMode="External"/><Relationship Id="rId5" Type="http://schemas.openxmlformats.org/officeDocument/2006/relationships/image" Target="../media/image7.tiff"/><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1322835" y="2"/>
            <a:ext cx="6678166" cy="1752005"/>
          </a:xfrm>
        </p:spPr>
        <p:txBody>
          <a:bodyPr>
            <a:normAutofit fontScale="90000"/>
          </a:bodyPr>
          <a:lstStyle/>
          <a:p>
            <a:r>
              <a:rPr lang="en-US" dirty="0" smtClean="0"/>
              <a:t>TODOS 2016 Conference</a:t>
            </a:r>
            <a:br>
              <a:rPr lang="en-US" dirty="0" smtClean="0"/>
            </a:br>
            <a:r>
              <a:rPr lang="en-US" sz="2000" dirty="0"/>
              <a:t>Ensuring Equity and Excellence in Mathematics For ALL</a:t>
            </a:r>
          </a:p>
        </p:txBody>
      </p:sp>
      <p:sp>
        <p:nvSpPr>
          <p:cNvPr id="8" name="Text Placeholder 7"/>
          <p:cNvSpPr>
            <a:spLocks noGrp="1"/>
          </p:cNvSpPr>
          <p:nvPr>
            <p:ph type="body" idx="4294967295"/>
          </p:nvPr>
        </p:nvSpPr>
        <p:spPr>
          <a:xfrm>
            <a:off x="1322835" y="1443845"/>
            <a:ext cx="6480610" cy="1469145"/>
          </a:xfrm>
        </p:spPr>
        <p:txBody>
          <a:bodyPr>
            <a:normAutofit/>
          </a:bodyPr>
          <a:lstStyle/>
          <a:p>
            <a:pPr marL="0" indent="0" algn="ctr">
              <a:buNone/>
            </a:pPr>
            <a:r>
              <a:rPr lang="en-US" b="1" dirty="0" smtClean="0">
                <a:solidFill>
                  <a:schemeClr val="accent5"/>
                </a:solidFill>
              </a:rPr>
              <a:t>June 23-25, 2016</a:t>
            </a:r>
          </a:p>
          <a:p>
            <a:pPr marL="0" indent="0" algn="ctr">
              <a:buNone/>
            </a:pPr>
            <a:r>
              <a:rPr lang="en-US" b="1" dirty="0" smtClean="0">
                <a:solidFill>
                  <a:schemeClr val="accent5"/>
                </a:solidFill>
              </a:rPr>
              <a:t>Scottsdale Plaza Resort, Phoenix, AZ</a:t>
            </a:r>
            <a:endParaRPr lang="en-US" b="1" dirty="0">
              <a:solidFill>
                <a:schemeClr val="accent5"/>
              </a:solidFill>
            </a:endParaRPr>
          </a:p>
        </p:txBody>
      </p:sp>
      <p:sp>
        <p:nvSpPr>
          <p:cNvPr id="9" name="TextBox 8"/>
          <p:cNvSpPr txBox="1"/>
          <p:nvPr/>
        </p:nvSpPr>
        <p:spPr>
          <a:xfrm>
            <a:off x="4387021" y="4257415"/>
            <a:ext cx="4348477" cy="1180131"/>
          </a:xfrm>
          <a:prstGeom prst="rect">
            <a:avLst/>
          </a:prstGeom>
          <a:ln/>
          <a:effectLst/>
        </p:spPr>
        <p:style>
          <a:lnRef idx="1">
            <a:schemeClr val="accent1"/>
          </a:lnRef>
          <a:fillRef idx="3">
            <a:schemeClr val="accent1"/>
          </a:fillRef>
          <a:effectRef idx="2">
            <a:schemeClr val="accent1"/>
          </a:effectRef>
          <a:fontRef idx="minor">
            <a:schemeClr val="lt1"/>
          </a:fontRef>
        </p:style>
        <p:txBody>
          <a:bodyPr rot="0" spcFirstLastPara="1" vertOverflow="overflow" horzOverflow="overflow" vert="horz" wrap="square" lIns="35719" tIns="35719" rIns="35719" bIns="35719" numCol="1" spcCol="38100" rtlCol="0" anchor="ctr">
            <a:spAutoFit/>
          </a:bodyPr>
          <a:lstStyle/>
          <a:p>
            <a:pPr algn="ctr" defTabSz="410751" latinLnBrk="1" hangingPunct="0"/>
            <a:endParaRPr lang="en-US" sz="1200" b="1" dirty="0" smtClean="0">
              <a:solidFill>
                <a:schemeClr val="bg1"/>
              </a:solidFill>
              <a:latin typeface="Palatino"/>
              <a:ea typeface="Palatino"/>
              <a:cs typeface="Palatino"/>
              <a:sym typeface="Palatino"/>
            </a:endParaRPr>
          </a:p>
          <a:p>
            <a:pPr algn="ctr" defTabSz="410751" latinLnBrk="1" hangingPunct="0"/>
            <a:r>
              <a:rPr lang="en-US" sz="2400" b="1" dirty="0" smtClean="0">
                <a:solidFill>
                  <a:schemeClr val="bg1"/>
                </a:solidFill>
                <a:latin typeface="Palatino"/>
                <a:ea typeface="Palatino"/>
                <a:cs typeface="Palatino"/>
                <a:sym typeface="Palatino"/>
              </a:rPr>
              <a:t>Classroom </a:t>
            </a:r>
            <a:r>
              <a:rPr lang="en-US" sz="2400" b="1" dirty="0" smtClean="0">
                <a:solidFill>
                  <a:schemeClr val="bg1"/>
                </a:solidFill>
                <a:latin typeface="Palatino"/>
                <a:ea typeface="Palatino"/>
                <a:cs typeface="Palatino"/>
                <a:sym typeface="Palatino"/>
              </a:rPr>
              <a:t>Teacher </a:t>
            </a:r>
          </a:p>
          <a:p>
            <a:pPr algn="ctr" defTabSz="410751" latinLnBrk="1" hangingPunct="0"/>
            <a:r>
              <a:rPr lang="en-US" sz="2400" b="1" dirty="0" smtClean="0">
                <a:solidFill>
                  <a:schemeClr val="bg1"/>
                </a:solidFill>
                <a:latin typeface="Palatino"/>
                <a:ea typeface="Palatino"/>
                <a:cs typeface="Palatino"/>
                <a:sym typeface="Palatino"/>
              </a:rPr>
              <a:t>Scholarships </a:t>
            </a:r>
            <a:r>
              <a:rPr lang="en-US" sz="2400" b="1" smtClean="0">
                <a:solidFill>
                  <a:schemeClr val="bg1"/>
                </a:solidFill>
                <a:latin typeface="Palatino"/>
                <a:ea typeface="Palatino"/>
                <a:cs typeface="Palatino"/>
                <a:sym typeface="Palatino"/>
              </a:rPr>
              <a:t>Available</a:t>
            </a:r>
            <a:r>
              <a:rPr lang="en-US" sz="2400" b="1" smtClean="0">
                <a:solidFill>
                  <a:schemeClr val="bg1"/>
                </a:solidFill>
                <a:latin typeface="Palatino"/>
                <a:ea typeface="Palatino"/>
                <a:cs typeface="Palatino"/>
                <a:sym typeface="Palatino"/>
              </a:rPr>
              <a:t>!</a:t>
            </a:r>
          </a:p>
          <a:p>
            <a:pPr algn="ctr" defTabSz="410751" latinLnBrk="1" hangingPunct="0"/>
            <a:endParaRPr lang="en-US" sz="1200" b="1" dirty="0" smtClean="0">
              <a:solidFill>
                <a:schemeClr val="bg1"/>
              </a:solidFill>
              <a:latin typeface="Palatino"/>
              <a:ea typeface="Palatino"/>
              <a:cs typeface="Palatino"/>
              <a:sym typeface="Palatino"/>
            </a:endParaRPr>
          </a:p>
        </p:txBody>
      </p:sp>
      <p:sp>
        <p:nvSpPr>
          <p:cNvPr id="11" name="Rectangle 10"/>
          <p:cNvSpPr/>
          <p:nvPr/>
        </p:nvSpPr>
        <p:spPr>
          <a:xfrm>
            <a:off x="367334" y="5715463"/>
            <a:ext cx="6409743" cy="741434"/>
          </a:xfrm>
          <a:prstGeom prst="rect">
            <a:avLst/>
          </a:prstGeom>
        </p:spPr>
        <p:txBody>
          <a:bodyPr wrap="square">
            <a:spAutoFit/>
          </a:bodyPr>
          <a:lstStyle/>
          <a:p>
            <a:r>
              <a:rPr lang="en-US" sz="1406" b="1" dirty="0"/>
              <a:t>TODOS 2016 Conference is co-sponsored by NSF-funded Arizona Master Teachers of Mathematics (AZ-MTM), award #1035330,administered by the Department of Mathematics at The University of Arizona.</a:t>
            </a:r>
          </a:p>
        </p:txBody>
      </p:sp>
      <p:pic>
        <p:nvPicPr>
          <p:cNvPr id="12" name="Picture 11"/>
          <p:cNvPicPr>
            <a:picLocks noChangeAspect="1"/>
          </p:cNvPicPr>
          <p:nvPr/>
        </p:nvPicPr>
        <p:blipFill>
          <a:blip r:embed="rId3"/>
          <a:stretch>
            <a:fillRect/>
          </a:stretch>
        </p:blipFill>
        <p:spPr>
          <a:xfrm>
            <a:off x="7015085" y="5841415"/>
            <a:ext cx="843284" cy="819181"/>
          </a:xfrm>
          <a:prstGeom prst="rect">
            <a:avLst/>
          </a:prstGeom>
        </p:spPr>
      </p:pic>
      <p:sp>
        <p:nvSpPr>
          <p:cNvPr id="13" name="Rectangle 12"/>
          <p:cNvSpPr/>
          <p:nvPr/>
        </p:nvSpPr>
        <p:spPr>
          <a:xfrm>
            <a:off x="737957" y="2732994"/>
            <a:ext cx="7782770" cy="1631216"/>
          </a:xfrm>
          <a:prstGeom prst="rect">
            <a:avLst/>
          </a:prstGeom>
        </p:spPr>
        <p:txBody>
          <a:bodyPr wrap="square">
            <a:spAutoFit/>
          </a:bodyPr>
          <a:lstStyle/>
          <a:p>
            <a:r>
              <a:rPr lang="en-US" sz="2000" dirty="0"/>
              <a:t>Participants will leave with important tools, strategies, ideas, and models for their own settings so they can advocate for and enact mathematics teaching that increases Equity, Access, and Achievement for ALL students through rigorous and coherent mathematics. </a:t>
            </a:r>
          </a:p>
          <a:p>
            <a:r>
              <a:rPr lang="en-US" sz="2000" dirty="0">
                <a:hlinkClick r:id="rId4"/>
              </a:rPr>
              <a:t>http://www.todos-math.org</a:t>
            </a:r>
            <a:r>
              <a:rPr lang="en-US" sz="2000" dirty="0"/>
              <a:t>  </a:t>
            </a:r>
          </a:p>
        </p:txBody>
      </p:sp>
      <p:pic>
        <p:nvPicPr>
          <p:cNvPr id="14" name="Picture 13"/>
          <p:cNvPicPr>
            <a:picLocks noChangeAspect="1"/>
          </p:cNvPicPr>
          <p:nvPr/>
        </p:nvPicPr>
        <p:blipFill>
          <a:blip r:embed="rId5"/>
          <a:stretch>
            <a:fillRect/>
          </a:stretch>
        </p:blipFill>
        <p:spPr>
          <a:xfrm>
            <a:off x="367334" y="1241378"/>
            <a:ext cx="1490328" cy="1207614"/>
          </a:xfrm>
          <a:prstGeom prst="rect">
            <a:avLst/>
          </a:prstGeom>
        </p:spPr>
      </p:pic>
      <p:pic>
        <p:nvPicPr>
          <p:cNvPr id="15" name="Picture 14"/>
          <p:cNvPicPr>
            <a:picLocks noChangeAspect="1"/>
          </p:cNvPicPr>
          <p:nvPr/>
        </p:nvPicPr>
        <p:blipFill>
          <a:blip r:embed="rId5"/>
          <a:stretch>
            <a:fillRect/>
          </a:stretch>
        </p:blipFill>
        <p:spPr>
          <a:xfrm>
            <a:off x="7305958" y="1220386"/>
            <a:ext cx="1429539" cy="1207613"/>
          </a:xfrm>
          <a:prstGeom prst="rect">
            <a:avLst/>
          </a:prstGeom>
        </p:spPr>
      </p:pic>
      <p:sp>
        <p:nvSpPr>
          <p:cNvPr id="10" name="TextBox 9"/>
          <p:cNvSpPr txBox="1"/>
          <p:nvPr/>
        </p:nvSpPr>
        <p:spPr>
          <a:xfrm>
            <a:off x="673703" y="4658553"/>
            <a:ext cx="2065562"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smtClean="0"/>
              <a:t>Registration Now Open!</a:t>
            </a:r>
            <a:endParaRPr lang="en-US" sz="2800" dirty="0"/>
          </a:p>
        </p:txBody>
      </p:sp>
    </p:spTree>
    <p:extLst>
      <p:ext uri="{BB962C8B-B14F-4D97-AF65-F5344CB8AC3E}">
        <p14:creationId xmlns:p14="http://schemas.microsoft.com/office/powerpoint/2010/main" val="163262172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703</TotalTime>
  <Words>98</Words>
  <Application>Microsoft Macintosh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Brush Script MT</vt:lpstr>
      <vt:lpstr>Calibri</vt:lpstr>
      <vt:lpstr>Calisto MT</vt:lpstr>
      <vt:lpstr>Palatino</vt:lpstr>
      <vt:lpstr>Arial</vt:lpstr>
      <vt:lpstr>Capital</vt:lpstr>
      <vt:lpstr>TODOS 2016 Conference Ensuring Equity and Excellence in Mathematics For ALL</vt:lpstr>
    </vt:vector>
  </TitlesOfParts>
  <Company>Arizona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Task is a Task –  or is it?</dc:title>
  <dc:creator>Nora Ramirez</dc:creator>
  <cp:lastModifiedBy>Nora Ramirez</cp:lastModifiedBy>
  <cp:revision>33</cp:revision>
  <dcterms:created xsi:type="dcterms:W3CDTF">2015-12-01T04:30:17Z</dcterms:created>
  <dcterms:modified xsi:type="dcterms:W3CDTF">2016-01-17T20:03:01Z</dcterms:modified>
</cp:coreProperties>
</file>